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27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8" r:id="rId11"/>
    <p:sldId id="280" r:id="rId12"/>
    <p:sldId id="267" r:id="rId13"/>
    <p:sldId id="269" r:id="rId14"/>
    <p:sldId id="270" r:id="rId15"/>
    <p:sldId id="278" r:id="rId16"/>
    <p:sldId id="281" r:id="rId17"/>
    <p:sldId id="282" r:id="rId18"/>
    <p:sldId id="271" r:id="rId19"/>
    <p:sldId id="272" r:id="rId20"/>
    <p:sldId id="273" r:id="rId21"/>
    <p:sldId id="274" r:id="rId22"/>
    <p:sldId id="276" r:id="rId23"/>
    <p:sldId id="275" r:id="rId24"/>
    <p:sldId id="277" r:id="rId25"/>
    <p:sldId id="25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839"/>
    <p:restoredTop sz="94681"/>
  </p:normalViewPr>
  <p:slideViewPr>
    <p:cSldViewPr snapToGrid="0">
      <p:cViewPr>
        <p:scale>
          <a:sx n="60" d="100"/>
          <a:sy n="60" d="100"/>
        </p:scale>
        <p:origin x="144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C919B2-D177-A544-890C-2BE92C37848A}" type="datetimeFigureOut">
              <a:rPr lang="en-US" smtClean="0"/>
              <a:t>12/7/22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4BA84D-2982-984F-87E0-75864DB52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993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4BA84D-2982-984F-87E0-75864DB521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141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022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7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6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691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45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634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985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102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24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1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149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12/7/22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0149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22.png"/><Relationship Id="rId5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Relationship Id="rId3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sunyit.edu/~figuerc1/CS541/Project/" TargetMode="External"/><Relationship Id="rId3" Type="http://schemas.openxmlformats.org/officeDocument/2006/relationships/image" Target="../media/image29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4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hyperlink" Target="https://popsql.com/learn-sql/sql-server/how-to-import-a-csv-in-sql-server" TargetMode="External"/><Relationship Id="rId12" Type="http://schemas.openxmlformats.org/officeDocument/2006/relationships/hyperlink" Target="https://stackoverflow.com/questions/7367750/average-of-multiple-columns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hyperlink" Target="https://exoplanets.nasa.gov/discovery/exoplanet-catalog/" TargetMode="External"/><Relationship Id="rId4" Type="http://schemas.openxmlformats.org/officeDocument/2006/relationships/hyperlink" Target="https://phl.upr.edu/projects/habitable-exoplanets-catalog" TargetMode="External"/><Relationship Id="rId5" Type="http://schemas.openxmlformats.org/officeDocument/2006/relationships/hyperlink" Target="https://phl.upr.edu/projects/earth-similarity-index-esi" TargetMode="External"/><Relationship Id="rId6" Type="http://schemas.openxmlformats.org/officeDocument/2006/relationships/hyperlink" Target="https://interestingengineering.com/science/earth-similarity-index-where-could-we-livebesides-earth" TargetMode="External"/><Relationship Id="rId7" Type="http://schemas.openxmlformats.org/officeDocument/2006/relationships/hyperlink" Target="http://www.imatheq.com/imatheq/com/imatheq/math-equation-editor.html" TargetMode="External"/><Relationship Id="rId8" Type="http://schemas.openxmlformats.org/officeDocument/2006/relationships/hyperlink" Target="https://www.upi.com/Science_News/2017/02/08/NASA-Red-dwarf-habitable-zones-maynot-be-so-habitable/2881486579322/" TargetMode="External"/><Relationship Id="rId9" Type="http://schemas.openxmlformats.org/officeDocument/2006/relationships/hyperlink" Target="https://www.geeksforgeeks.org/how-to-display-data-from-csv-file-using-php/" TargetMode="External"/><Relationship Id="rId10" Type="http://schemas.openxmlformats.org/officeDocument/2006/relationships/hyperlink" Target="https://www.w3schools.com/howto/howto_css_dropdown.asp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>
            <a:extLst>
              <a:ext uri="{FF2B5EF4-FFF2-40B4-BE49-F238E27FC236}">
                <a16:creationId xmlns="" xmlns:a16="http://schemas.microsoft.com/office/drawing/2014/main" id="{B1C3281D-A46F-4842-9340-4CBC29E1B26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lanet in space&#10;&#10;Description automatically generated with medium confidence">
            <a:extLst>
              <a:ext uri="{FF2B5EF4-FFF2-40B4-BE49-F238E27FC236}">
                <a16:creationId xmlns="" xmlns:a16="http://schemas.microsoft.com/office/drawing/2014/main" id="{FD9D924C-225A-736C-98FF-459078CD9A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6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CA186252-55CF-1042-EC5E-077006530F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6952388" cy="32606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NASA’s Exo-planet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DATABASE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8C0F0840-26DE-21A3-0032-8E00739CBD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 Christopher Figueroa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313FECB8-44EE-4A45-9F7B-66ECF1C3C88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8595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74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89" y="0"/>
            <a:ext cx="101295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059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" y="0"/>
            <a:ext cx="10149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17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35709097-1D5E-461B-A75A-2CB4E0B192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F8E7CE3D-756A-41A4-9B20-2A2FC3A1E4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409" b="1"/>
          <a:stretch/>
        </p:blipFill>
        <p:spPr>
          <a:xfrm>
            <a:off x="20" y="2520"/>
            <a:ext cx="12191980" cy="68554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Export into gaben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837CF948-9F12-4674-98E3-7A7FE57A19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9555" y="2743200"/>
            <a:ext cx="7955077" cy="3352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ESI equations used to create 4 sub tables from the main filtered table</a:t>
            </a:r>
          </a:p>
          <a:p>
            <a:r>
              <a:rPr lang="en-US">
                <a:solidFill>
                  <a:srgbClr val="FFFFFF"/>
                </a:solidFill>
              </a:rPr>
              <a:t>The main table and the 4 ESI tables were exported as .csv files</a:t>
            </a:r>
          </a:p>
          <a:p>
            <a:r>
              <a:rPr lang="en-US">
                <a:solidFill>
                  <a:srgbClr val="FFFFFF"/>
                </a:solidFill>
              </a:rPr>
              <a:t>The .csv files were transferred over to the ”CS541” folder in the Gaben server</a:t>
            </a:r>
          </a:p>
          <a:p>
            <a:r>
              <a:rPr lang="en-US">
                <a:solidFill>
                  <a:srgbClr val="FFFFFF"/>
                </a:solidFill>
              </a:rPr>
              <a:t>Made backup of data in hard drive due to possible </a:t>
            </a:r>
            <a:r>
              <a:rPr lang="en-US" u="sng">
                <a:solidFill>
                  <a:srgbClr val="FFFFFF"/>
                </a:solidFill>
              </a:rPr>
              <a:t>SQL</a:t>
            </a:r>
            <a:r>
              <a:rPr lang="en-US">
                <a:solidFill>
                  <a:srgbClr val="FFFFFF"/>
                </a:solidFill>
              </a:rPr>
              <a:t> data corruption</a:t>
            </a:r>
          </a:p>
        </p:txBody>
      </p:sp>
    </p:spTree>
    <p:extLst>
      <p:ext uri="{BB962C8B-B14F-4D97-AF65-F5344CB8AC3E}">
        <p14:creationId xmlns:p14="http://schemas.microsoft.com/office/powerpoint/2010/main" val="3966526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2701" y="0"/>
            <a:ext cx="1230766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6366" y="1070845"/>
            <a:ext cx="4615634" cy="857559"/>
          </a:xfrm>
        </p:spPr>
        <p:txBody>
          <a:bodyPr/>
          <a:lstStyle/>
          <a:p>
            <a:r>
              <a:rPr lang="en-US" dirty="0" smtClean="0"/>
              <a:t>Relational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966" y="2260600"/>
            <a:ext cx="3904434" cy="3810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original raw .csv file is the source of all the data</a:t>
            </a:r>
          </a:p>
          <a:p>
            <a:r>
              <a:rPr lang="en-US" dirty="0" smtClean="0"/>
              <a:t>“</a:t>
            </a:r>
            <a:r>
              <a:rPr lang="en-US" u="sng" dirty="0" smtClean="0"/>
              <a:t>Habitable Planets</a:t>
            </a:r>
            <a:r>
              <a:rPr lang="en-US" dirty="0" smtClean="0"/>
              <a:t>” contains supplemental habitable exo-planet data</a:t>
            </a:r>
          </a:p>
          <a:p>
            <a:r>
              <a:rPr lang="en-US" dirty="0" smtClean="0"/>
              <a:t>Column names differ between “Habitable Planets” and the filtered “Data with No Blanks”</a:t>
            </a:r>
          </a:p>
          <a:p>
            <a:r>
              <a:rPr lang="en-US" u="sng" dirty="0" smtClean="0"/>
              <a:t>Identifying relationship </a:t>
            </a:r>
            <a:r>
              <a:rPr lang="en-US" dirty="0" smtClean="0"/>
              <a:t>because of difference between those two tables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017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9566" y="-110837"/>
            <a:ext cx="9238434" cy="857559"/>
          </a:xfrm>
        </p:spPr>
        <p:txBody>
          <a:bodyPr/>
          <a:lstStyle/>
          <a:p>
            <a:r>
              <a:rPr lang="en-US" dirty="0" smtClean="0"/>
              <a:t>Table Layout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566" y="857558"/>
            <a:ext cx="9238434" cy="600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01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-1"/>
            <a:ext cx="12192000" cy="68114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688" y="139148"/>
            <a:ext cx="9238434" cy="857559"/>
          </a:xfrm>
        </p:spPr>
        <p:txBody>
          <a:bodyPr/>
          <a:lstStyle/>
          <a:p>
            <a:r>
              <a:rPr lang="en-US" dirty="0" smtClean="0"/>
              <a:t>Insertion into SQL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91" y="1478722"/>
            <a:ext cx="3505200" cy="4775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968" y="1478722"/>
            <a:ext cx="6823915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52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9566" y="375822"/>
            <a:ext cx="9238434" cy="857559"/>
          </a:xfrm>
        </p:spPr>
        <p:txBody>
          <a:bodyPr/>
          <a:lstStyle/>
          <a:p>
            <a:r>
              <a:rPr lang="en-US" dirty="0" smtClean="0"/>
              <a:t>ESI SQL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9566" y="1554753"/>
            <a:ext cx="9238434" cy="3810000"/>
          </a:xfrm>
        </p:spPr>
        <p:txBody>
          <a:bodyPr/>
          <a:lstStyle/>
          <a:p>
            <a:r>
              <a:rPr lang="en-US" dirty="0" smtClean="0"/>
              <a:t>Added columns to the main </a:t>
            </a:r>
            <a:r>
              <a:rPr lang="en-US" u="sng" dirty="0" smtClean="0"/>
              <a:t>Data for Analysis </a:t>
            </a:r>
            <a:r>
              <a:rPr lang="en-US" dirty="0" smtClean="0"/>
              <a:t>table</a:t>
            </a:r>
          </a:p>
          <a:p>
            <a:r>
              <a:rPr lang="en-US" dirty="0" smtClean="0"/>
              <a:t>SQL query uses planet name for the “group by” function</a:t>
            </a:r>
          </a:p>
          <a:p>
            <a:r>
              <a:rPr lang="en-US" dirty="0" smtClean="0"/>
              <a:t>Example below uses </a:t>
            </a:r>
            <a:r>
              <a:rPr lang="en-US" u="sng" dirty="0" smtClean="0"/>
              <a:t>Standard ESI</a:t>
            </a:r>
            <a:r>
              <a:rPr lang="en-US" dirty="0" smtClean="0"/>
              <a:t> equation to create “</a:t>
            </a:r>
            <a:r>
              <a:rPr lang="en-US" dirty="0" err="1" smtClean="0"/>
              <a:t>esistandard</a:t>
            </a:r>
            <a:r>
              <a:rPr lang="en-US" dirty="0" smtClean="0"/>
              <a:t>” column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566" y="5040740"/>
            <a:ext cx="6303760" cy="12907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592" y="3341418"/>
            <a:ext cx="5397500" cy="137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08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932" y="-218660"/>
            <a:ext cx="9238434" cy="857559"/>
          </a:xfrm>
        </p:spPr>
        <p:txBody>
          <a:bodyPr/>
          <a:lstStyle/>
          <a:p>
            <a:r>
              <a:rPr lang="en-US" dirty="0" smtClean="0"/>
              <a:t>R and SQL comparison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7" y="857555"/>
            <a:ext cx="5177713" cy="60004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166" y="857557"/>
            <a:ext cx="6162303" cy="600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59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18277" y="101967"/>
            <a:ext cx="11873723" cy="66540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9566" y="1045445"/>
            <a:ext cx="3599634" cy="1240555"/>
          </a:xfrm>
        </p:spPr>
        <p:txBody>
          <a:bodyPr/>
          <a:lstStyle/>
          <a:p>
            <a:r>
              <a:rPr lang="en-US" dirty="0" smtClean="0"/>
              <a:t>Software design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9566" y="2540000"/>
            <a:ext cx="3142434" cy="3556000"/>
          </a:xfrm>
        </p:spPr>
        <p:txBody>
          <a:bodyPr/>
          <a:lstStyle/>
          <a:p>
            <a:r>
              <a:rPr lang="en-US" dirty="0" smtClean="0"/>
              <a:t>Initial </a:t>
            </a:r>
            <a:r>
              <a:rPr lang="en-US" dirty="0" smtClean="0"/>
              <a:t>state is the downloaded NASA data</a:t>
            </a:r>
          </a:p>
          <a:p>
            <a:r>
              <a:rPr lang="en-US" dirty="0" smtClean="0"/>
              <a:t>Final state is the generation of 4 </a:t>
            </a:r>
            <a:r>
              <a:rPr lang="en-US" u="sng" dirty="0" smtClean="0"/>
              <a:t>top 10 ESI </a:t>
            </a:r>
            <a:r>
              <a:rPr lang="en-US" dirty="0" smtClean="0"/>
              <a:t>variant tables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04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-1"/>
            <a:ext cx="12192000" cy="68560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9566" y="687637"/>
            <a:ext cx="4717234" cy="857559"/>
          </a:xfrm>
        </p:spPr>
        <p:txBody>
          <a:bodyPr/>
          <a:lstStyle/>
          <a:p>
            <a:r>
              <a:rPr lang="en-US" dirty="0" smtClean="0"/>
              <a:t>case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9566" y="1856342"/>
            <a:ext cx="3718904" cy="3810000"/>
          </a:xfrm>
        </p:spPr>
        <p:txBody>
          <a:bodyPr/>
          <a:lstStyle/>
          <a:p>
            <a:r>
              <a:rPr lang="en-US" dirty="0" smtClean="0"/>
              <a:t>Simple user interface</a:t>
            </a:r>
          </a:p>
          <a:p>
            <a:r>
              <a:rPr lang="en-US" dirty="0" smtClean="0"/>
              <a:t>Options include selection and comparison of the ESI variants</a:t>
            </a:r>
          </a:p>
          <a:p>
            <a:r>
              <a:rPr lang="en-US" dirty="0" smtClean="0"/>
              <a:t>Uses </a:t>
            </a:r>
            <a:r>
              <a:rPr lang="en-US" u="sng" dirty="0" smtClean="0"/>
              <a:t>CSS</a:t>
            </a:r>
            <a:r>
              <a:rPr lang="en-US" dirty="0" smtClean="0"/>
              <a:t> to create menu</a:t>
            </a:r>
          </a:p>
          <a:p>
            <a:r>
              <a:rPr lang="en-US" u="sng" dirty="0" smtClean="0"/>
              <a:t>PHP</a:t>
            </a:r>
            <a:r>
              <a:rPr lang="en-US" dirty="0" smtClean="0"/>
              <a:t> to display tables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209" y="1615545"/>
            <a:ext cx="5630241" cy="448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73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35709097-1D5E-461B-A75A-2CB4E0B192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F8E7CE3D-756A-41A4-9B20-2A2FC3A1E4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52893" y="0"/>
            <a:ext cx="1114292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Introduction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837CF948-9F12-4674-98E3-7A7FE57A19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9555" y="2743200"/>
            <a:ext cx="7955077" cy="3352800"/>
          </a:xfrm>
        </p:spPr>
        <p:txBody>
          <a:bodyPr>
            <a:normAutofit/>
          </a:bodyPr>
          <a:lstStyle/>
          <a:p>
            <a:r>
              <a:rPr lang="en-US" u="sng">
                <a:solidFill>
                  <a:srgbClr val="FFFFFF"/>
                </a:solidFill>
              </a:rPr>
              <a:t>Earth Similarity Index</a:t>
            </a:r>
            <a:r>
              <a:rPr lang="en-US">
                <a:solidFill>
                  <a:srgbClr val="FFFFFF"/>
                </a:solidFill>
              </a:rPr>
              <a:t> (ESI) </a:t>
            </a:r>
            <a:r>
              <a:rPr lang="mr-IN">
                <a:solidFill>
                  <a:srgbClr val="FFFFFF"/>
                </a:solidFill>
              </a:rPr>
              <a:t>–</a:t>
            </a:r>
            <a:r>
              <a:rPr lang="en-US">
                <a:solidFill>
                  <a:srgbClr val="FFFFFF"/>
                </a:solidFill>
              </a:rPr>
              <a:t> measures the similarity of exo-planets to Earth.</a:t>
            </a:r>
          </a:p>
          <a:p>
            <a:r>
              <a:rPr lang="en-US">
                <a:solidFill>
                  <a:srgbClr val="FFFFFF"/>
                </a:solidFill>
              </a:rPr>
              <a:t>5,220 confirmed planets, 9,151 candidates</a:t>
            </a:r>
          </a:p>
          <a:p>
            <a:r>
              <a:rPr lang="en-US">
                <a:solidFill>
                  <a:srgbClr val="FFFFFF"/>
                </a:solidFill>
              </a:rPr>
              <a:t>NASA Technical Reports Server (NTRS) stores the main exo-planet data</a:t>
            </a:r>
          </a:p>
          <a:p>
            <a:r>
              <a:rPr lang="en-US">
                <a:solidFill>
                  <a:srgbClr val="FFFFFF"/>
                </a:solidFill>
              </a:rPr>
              <a:t>The Deep Space Network (DSN) stores the data collected from the space probes</a:t>
            </a:r>
          </a:p>
          <a:p>
            <a:r>
              <a:rPr lang="en-US">
                <a:solidFill>
                  <a:srgbClr val="FFFFFF"/>
                </a:solidFill>
              </a:rPr>
              <a:t>Stored in a </a:t>
            </a:r>
            <a:r>
              <a:rPr lang="en-US" u="sng">
                <a:solidFill>
                  <a:srgbClr val="FFFFFF"/>
                </a:solidFill>
              </a:rPr>
              <a:t>relational database </a:t>
            </a:r>
            <a:r>
              <a:rPr lang="en-US">
                <a:solidFill>
                  <a:srgbClr val="FFFFFF"/>
                </a:solidFill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9463941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9566" y="449097"/>
            <a:ext cx="9238434" cy="857559"/>
          </a:xfrm>
        </p:spPr>
        <p:txBody>
          <a:bodyPr/>
          <a:lstStyle/>
          <a:p>
            <a:r>
              <a:rPr lang="en-US" dirty="0" smtClean="0"/>
              <a:t>Website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9566" y="1470992"/>
            <a:ext cx="9238434" cy="3810000"/>
          </a:xfrm>
        </p:spPr>
        <p:txBody>
          <a:bodyPr/>
          <a:lstStyle/>
          <a:p>
            <a:r>
              <a:rPr lang="en-US" dirty="0"/>
              <a:t>Link: </a:t>
            </a:r>
            <a:r>
              <a:rPr lang="en-US" dirty="0">
                <a:hlinkClick r:id="rId2"/>
              </a:rPr>
              <a:t>https://www.cs.sunyit.edu/~</a:t>
            </a:r>
            <a:r>
              <a:rPr lang="en-US" dirty="0" smtClean="0">
                <a:hlinkClick r:id="rId2"/>
              </a:rPr>
              <a:t>figuerc1/CS541/Project/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566" y="2146853"/>
            <a:ext cx="7371677" cy="407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56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9566" y="568367"/>
            <a:ext cx="9238434" cy="857559"/>
          </a:xfrm>
        </p:spPr>
        <p:txBody>
          <a:bodyPr/>
          <a:lstStyle/>
          <a:p>
            <a:r>
              <a:rPr lang="en-US" dirty="0" smtClean="0"/>
              <a:t>Challenges of coding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9566" y="1649896"/>
            <a:ext cx="9238434" cy="3810000"/>
          </a:xfrm>
        </p:spPr>
        <p:txBody>
          <a:bodyPr/>
          <a:lstStyle/>
          <a:p>
            <a:r>
              <a:rPr lang="en-US" dirty="0" smtClean="0"/>
              <a:t>No direct link to NASA’s database server</a:t>
            </a:r>
          </a:p>
          <a:p>
            <a:r>
              <a:rPr lang="en-US" dirty="0" smtClean="0"/>
              <a:t>Problem connecting R to </a:t>
            </a:r>
            <a:r>
              <a:rPr lang="en-US" u="sng" dirty="0" smtClean="0"/>
              <a:t>Gaben</a:t>
            </a:r>
            <a:r>
              <a:rPr lang="en-US" dirty="0" smtClean="0"/>
              <a:t> server</a:t>
            </a:r>
          </a:p>
          <a:p>
            <a:r>
              <a:rPr lang="en-US" dirty="0" smtClean="0"/>
              <a:t>Possible </a:t>
            </a:r>
            <a:r>
              <a:rPr lang="en-US" dirty="0" smtClean="0"/>
              <a:t>permissions </a:t>
            </a:r>
            <a:r>
              <a:rPr lang="en-US" dirty="0" smtClean="0"/>
              <a:t>restriction</a:t>
            </a:r>
          </a:p>
          <a:p>
            <a:r>
              <a:rPr lang="en-US" dirty="0" smtClean="0"/>
              <a:t>Needed to copy .csv files into Gaben</a:t>
            </a:r>
          </a:p>
          <a:p>
            <a:r>
              <a:rPr lang="en-US" dirty="0" smtClean="0"/>
              <a:t>Renamed index </a:t>
            </a:r>
            <a:r>
              <a:rPr lang="en-US" u="sng" dirty="0" smtClean="0"/>
              <a:t>HTML</a:t>
            </a:r>
            <a:r>
              <a:rPr lang="en-US" dirty="0" smtClean="0"/>
              <a:t> file to PHP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565" y="4194313"/>
            <a:ext cx="7079537" cy="208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49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748" y="517870"/>
            <a:ext cx="9296482" cy="58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21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9566" y="369584"/>
            <a:ext cx="9238434" cy="857559"/>
          </a:xfrm>
        </p:spPr>
        <p:txBody>
          <a:bodyPr/>
          <a:lstStyle/>
          <a:p>
            <a:r>
              <a:rPr lang="en-US" dirty="0" smtClean="0"/>
              <a:t>Database corruption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368" y="4214999"/>
            <a:ext cx="6478373" cy="21402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296" y="1520859"/>
            <a:ext cx="6491897" cy="25449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04" y="1520859"/>
            <a:ext cx="2830446" cy="483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8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9566" y="806906"/>
            <a:ext cx="9238434" cy="857559"/>
          </a:xfrm>
        </p:spPr>
        <p:txBody>
          <a:bodyPr/>
          <a:lstStyle/>
          <a:p>
            <a:r>
              <a:rPr lang="en-US" dirty="0" smtClean="0"/>
              <a:t>Why no more attempts?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9566" y="2047461"/>
            <a:ext cx="3977321" cy="3810000"/>
          </a:xfrm>
        </p:spPr>
        <p:txBody>
          <a:bodyPr/>
          <a:lstStyle/>
          <a:p>
            <a:r>
              <a:rPr lang="en-US" dirty="0" smtClean="0"/>
              <a:t>Windows PC broke down</a:t>
            </a:r>
          </a:p>
          <a:p>
            <a:r>
              <a:rPr lang="en-US" dirty="0" smtClean="0"/>
              <a:t>Stuck working with Mac with limited storage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435" y="2047461"/>
            <a:ext cx="5227983" cy="39209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566" y="4656483"/>
            <a:ext cx="4515677" cy="120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2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35709097-1D5E-461B-A75A-2CB4E0B192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8E7CE3D-756A-41A4-9B20-2A2FC3A1E4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853"/>
          <a:stretch/>
        </p:blipFill>
        <p:spPr>
          <a:xfrm>
            <a:off x="20" y="2520"/>
            <a:ext cx="12191980" cy="68554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Sources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837CF948-9F12-4674-98E3-7A7FE57A19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9555" y="2743200"/>
            <a:ext cx="7955077" cy="33528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000">
                <a:solidFill>
                  <a:srgbClr val="FFFFFF"/>
                </a:solidFill>
              </a:rPr>
              <a:t>[1] </a:t>
            </a:r>
            <a:r>
              <a:rPr lang="en-US" sz="1000">
                <a:solidFill>
                  <a:srgbClr val="FFFFFF"/>
                </a:solidFill>
                <a:hlinkClick r:id="rId3"/>
              </a:rPr>
              <a:t>https://exoplanets.nasa.gov/discovery/exoplanet-catalog/</a:t>
            </a:r>
            <a:endParaRPr lang="en-US" sz="1000">
              <a:solidFill>
                <a:srgbClr val="FFFFFF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1000">
                <a:solidFill>
                  <a:srgbClr val="FFFFFF"/>
                </a:solidFill>
              </a:rPr>
              <a:t>[2] </a:t>
            </a:r>
            <a:r>
              <a:rPr lang="en-US" sz="1000">
                <a:solidFill>
                  <a:srgbClr val="FFFFFF"/>
                </a:solidFill>
                <a:hlinkClick r:id="rId4"/>
              </a:rPr>
              <a:t>https://phl.upr.edu/projects/habitable-exoplanets-catalog</a:t>
            </a:r>
            <a:endParaRPr lang="en-US" sz="1000">
              <a:solidFill>
                <a:srgbClr val="FFFFFF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1000">
                <a:solidFill>
                  <a:srgbClr val="FFFFFF"/>
                </a:solidFill>
              </a:rPr>
              <a:t>[3] </a:t>
            </a:r>
            <a:r>
              <a:rPr lang="en-US" sz="1000">
                <a:solidFill>
                  <a:srgbClr val="FFFFFF"/>
                </a:solidFill>
                <a:hlinkClick r:id="rId5"/>
              </a:rPr>
              <a:t>https://phl.upr.edu/projects/earth-similarity-index-esi</a:t>
            </a:r>
            <a:endParaRPr lang="en-US" sz="1000">
              <a:solidFill>
                <a:srgbClr val="FFFFFF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1000">
                <a:solidFill>
                  <a:srgbClr val="FFFFFF"/>
                </a:solidFill>
              </a:rPr>
              <a:t>[4] </a:t>
            </a:r>
            <a:r>
              <a:rPr lang="en-US" sz="1000">
                <a:solidFill>
                  <a:srgbClr val="FFFFFF"/>
                </a:solidFill>
                <a:hlinkClick r:id="rId6"/>
              </a:rPr>
              <a:t>https://interestingengineering.com/science/earth-similarity-index-where-could-we-livebesides-earth</a:t>
            </a:r>
            <a:endParaRPr lang="en-US" sz="1000">
              <a:solidFill>
                <a:srgbClr val="FFFFFF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1000">
                <a:solidFill>
                  <a:srgbClr val="FFFFFF"/>
                </a:solidFill>
              </a:rPr>
              <a:t>[5] </a:t>
            </a:r>
            <a:r>
              <a:rPr lang="en-US" sz="1000">
                <a:solidFill>
                  <a:srgbClr val="FFFFFF"/>
                </a:solidFill>
                <a:hlinkClick r:id="rId7"/>
              </a:rPr>
              <a:t>http://www.imatheq.com/imatheq/com/imatheq/math-equation-editor.html</a:t>
            </a:r>
            <a:endParaRPr lang="en-US" sz="1000">
              <a:solidFill>
                <a:srgbClr val="FFFFFF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1000">
                <a:solidFill>
                  <a:srgbClr val="FFFFFF"/>
                </a:solidFill>
              </a:rPr>
              <a:t>[6] </a:t>
            </a:r>
            <a:r>
              <a:rPr lang="en-US" sz="1000">
                <a:solidFill>
                  <a:srgbClr val="FFFFFF"/>
                </a:solidFill>
                <a:hlinkClick r:id="rId8"/>
              </a:rPr>
              <a:t>https://www.upi.com/Science_News/2017/02/08/NASA-Red-dwarf-habitable-zones-maynot-be-so-habitable/2881486579322/</a:t>
            </a:r>
            <a:endParaRPr lang="en-US" sz="1000">
              <a:solidFill>
                <a:srgbClr val="FFFFFF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1000">
                <a:solidFill>
                  <a:srgbClr val="FFFFFF"/>
                </a:solidFill>
              </a:rPr>
              <a:t>[7] </a:t>
            </a:r>
            <a:r>
              <a:rPr lang="en-US" sz="1000">
                <a:solidFill>
                  <a:srgbClr val="FFFFFF"/>
                </a:solidFill>
                <a:hlinkClick r:id="rId9"/>
              </a:rPr>
              <a:t>https://www.geeksforgeeks.org/how-to-display-data-from-csv-file-using-php/</a:t>
            </a:r>
            <a:endParaRPr lang="en-US" sz="1000">
              <a:solidFill>
                <a:srgbClr val="FFFFFF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1000">
                <a:solidFill>
                  <a:srgbClr val="FFFFFF"/>
                </a:solidFill>
              </a:rPr>
              <a:t>[8] </a:t>
            </a:r>
            <a:r>
              <a:rPr lang="en-US" sz="1000">
                <a:solidFill>
                  <a:srgbClr val="FFFFFF"/>
                </a:solidFill>
                <a:hlinkClick r:id="rId10"/>
              </a:rPr>
              <a:t>https://www.w3schools.com/howto/howto_css_dropdown.asp</a:t>
            </a:r>
            <a:endParaRPr lang="en-US" sz="1000">
              <a:solidFill>
                <a:srgbClr val="FFFFFF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1000">
                <a:solidFill>
                  <a:srgbClr val="FFFFFF"/>
                </a:solidFill>
              </a:rPr>
              <a:t>[9] </a:t>
            </a:r>
            <a:r>
              <a:rPr lang="en-US" sz="1000">
                <a:solidFill>
                  <a:srgbClr val="FFFFFF"/>
                </a:solidFill>
                <a:hlinkClick r:id="rId11"/>
              </a:rPr>
              <a:t>https://popsql.com/learn-sql/sql-server/how-to-import-a-csv-in-sql-server</a:t>
            </a:r>
            <a:endParaRPr lang="en-US" sz="1000">
              <a:solidFill>
                <a:srgbClr val="FFFFFF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1000">
                <a:solidFill>
                  <a:srgbClr val="FFFFFF"/>
                </a:solidFill>
              </a:rPr>
              <a:t>[10] </a:t>
            </a:r>
            <a:r>
              <a:rPr lang="en-US" sz="1000">
                <a:solidFill>
                  <a:srgbClr val="FFFFFF"/>
                </a:solidFill>
                <a:hlinkClick r:id="rId12"/>
              </a:rPr>
              <a:t>https://stackoverflow.com/questions/7367750/average-of-multiple-columns</a:t>
            </a:r>
            <a:endParaRPr lang="en-US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066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35709097-1D5E-461B-A75A-2CB4E0B192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F8E7CE3D-756A-41A4-9B20-2A2FC3A1E4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853"/>
          <a:stretch/>
        </p:blipFill>
        <p:spPr>
          <a:xfrm>
            <a:off x="20" y="2520"/>
            <a:ext cx="12191980" cy="68554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4 ESI Variants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837CF948-9F12-4674-98E3-7A7FE57A19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9555" y="2743200"/>
            <a:ext cx="7955077" cy="3352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NASA’s Standard ESI</a:t>
            </a:r>
          </a:p>
          <a:p>
            <a:r>
              <a:rPr lang="en-US">
                <a:solidFill>
                  <a:srgbClr val="FFFFFF"/>
                </a:solidFill>
              </a:rPr>
              <a:t>NASA’s Weighted ESI</a:t>
            </a:r>
          </a:p>
          <a:p>
            <a:r>
              <a:rPr lang="en-US">
                <a:solidFill>
                  <a:srgbClr val="FFFFFF"/>
                </a:solidFill>
              </a:rPr>
              <a:t>Derived Custom ESI</a:t>
            </a:r>
          </a:p>
          <a:p>
            <a:r>
              <a:rPr lang="en-US">
                <a:solidFill>
                  <a:srgbClr val="FFFFFF"/>
                </a:solidFill>
              </a:rPr>
              <a:t>Derived Revised ESI</a:t>
            </a:r>
          </a:p>
        </p:txBody>
      </p:sp>
    </p:spTree>
    <p:extLst>
      <p:ext uri="{BB962C8B-B14F-4D97-AF65-F5344CB8AC3E}">
        <p14:creationId xmlns:p14="http://schemas.microsoft.com/office/powerpoint/2010/main" val="822566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ESI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Measures 2 factors: stellar flux, and planet radius</a:t>
            </a:r>
          </a:p>
          <a:p>
            <a:r>
              <a:rPr lang="en-US" dirty="0" smtClean="0"/>
              <a:t>The first of NASA’s ESI equations</a:t>
            </a:r>
          </a:p>
          <a:p>
            <a:r>
              <a:rPr lang="en-US" dirty="0" smtClean="0"/>
              <a:t>Earth’s radius (Re) and stellar flux (Fe) serve as baseline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566" y="4191000"/>
            <a:ext cx="4254687" cy="162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73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Weighted ESI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 variables: stellar flux, radius, density, escape velocity, and temperature</a:t>
            </a:r>
          </a:p>
          <a:p>
            <a:r>
              <a:rPr lang="en-US" dirty="0" smtClean="0"/>
              <a:t>Each variable has weights</a:t>
            </a:r>
          </a:p>
          <a:p>
            <a:r>
              <a:rPr lang="en-US" dirty="0" smtClean="0"/>
              <a:t>More accurate than </a:t>
            </a:r>
            <a:r>
              <a:rPr lang="en-US" u="sng" dirty="0" smtClean="0"/>
              <a:t>Standard ESI</a:t>
            </a:r>
            <a:endParaRPr lang="en-US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099" y="3069045"/>
            <a:ext cx="6109835" cy="302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98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ESI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of my own derived test ESI equations</a:t>
            </a:r>
          </a:p>
          <a:p>
            <a:r>
              <a:rPr lang="en-US" dirty="0" smtClean="0"/>
              <a:t>9 variables in total, unweighted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566" y="3840123"/>
            <a:ext cx="6165034" cy="225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79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51240" y="212650"/>
            <a:ext cx="11440760" cy="64114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Revised ESI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9566" y="2286000"/>
            <a:ext cx="4818834" cy="3810000"/>
          </a:xfrm>
        </p:spPr>
        <p:txBody>
          <a:bodyPr/>
          <a:lstStyle/>
          <a:p>
            <a:r>
              <a:rPr lang="en-US" dirty="0" smtClean="0"/>
              <a:t>Weighted variant of the </a:t>
            </a:r>
            <a:r>
              <a:rPr lang="en-US" u="sng" dirty="0" smtClean="0"/>
              <a:t>Custom ESI</a:t>
            </a:r>
          </a:p>
          <a:p>
            <a:r>
              <a:rPr lang="en-US" dirty="0" smtClean="0"/>
              <a:t>Accounts factors such as temperature and star mass more heavily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0" y="1574800"/>
            <a:ext cx="4839158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94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6565" y="0"/>
            <a:ext cx="12125435" cy="6767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9566" y="2286000"/>
            <a:ext cx="5936434" cy="3810000"/>
          </a:xfrm>
        </p:spPr>
        <p:txBody>
          <a:bodyPr/>
          <a:lstStyle/>
          <a:p>
            <a:r>
              <a:rPr lang="en-US" dirty="0" smtClean="0"/>
              <a:t>Downloaded NASA’s exoplanet catalog as a .csv file</a:t>
            </a:r>
          </a:p>
          <a:p>
            <a:r>
              <a:rPr lang="en-US" dirty="0" smtClean="0"/>
              <a:t>Installed </a:t>
            </a:r>
            <a:r>
              <a:rPr lang="en-US" u="sng" dirty="0" smtClean="0"/>
              <a:t>R language </a:t>
            </a:r>
            <a:r>
              <a:rPr lang="en-US" dirty="0" smtClean="0"/>
              <a:t>and R studio to process database</a:t>
            </a:r>
          </a:p>
          <a:p>
            <a:r>
              <a:rPr lang="en-US" dirty="0" smtClean="0"/>
              <a:t>Filtered out unnecessary columns, 92 was the initial amount</a:t>
            </a:r>
          </a:p>
          <a:p>
            <a:r>
              <a:rPr lang="en-US" dirty="0" smtClean="0"/>
              <a:t>Filtered out blank data to make ESI calculations possible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100" y="1684638"/>
            <a:ext cx="3467100" cy="441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2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87" y="0"/>
            <a:ext cx="102038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603886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300</TotalTime>
  <Words>533</Words>
  <Application>Microsoft Macintosh PowerPoint</Application>
  <PresentationFormat>Widescreen</PresentationFormat>
  <Paragraphs>81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Calibri</vt:lpstr>
      <vt:lpstr>Trade Gothic Next Cond</vt:lpstr>
      <vt:lpstr>Trade Gothic Next Light</vt:lpstr>
      <vt:lpstr>Arial</vt:lpstr>
      <vt:lpstr>PortalVTI</vt:lpstr>
      <vt:lpstr>NASA’s Exo-planet DATABASE Analysis</vt:lpstr>
      <vt:lpstr>Introduction</vt:lpstr>
      <vt:lpstr>The 4 ESI Variants</vt:lpstr>
      <vt:lpstr>Standard ESI</vt:lpstr>
      <vt:lpstr>Weighted ESI</vt:lpstr>
      <vt:lpstr>Custom ESI</vt:lpstr>
      <vt:lpstr>Revised ESI</vt:lpstr>
      <vt:lpstr>Coding setup</vt:lpstr>
      <vt:lpstr>PowerPoint Presentation</vt:lpstr>
      <vt:lpstr>PowerPoint Presentation</vt:lpstr>
      <vt:lpstr>PowerPoint Presentation</vt:lpstr>
      <vt:lpstr>Export into gaben</vt:lpstr>
      <vt:lpstr>Relational diagram</vt:lpstr>
      <vt:lpstr>Table Layout</vt:lpstr>
      <vt:lpstr>Insertion into SQL</vt:lpstr>
      <vt:lpstr>ESI SQL Queries</vt:lpstr>
      <vt:lpstr>R and SQL comparison</vt:lpstr>
      <vt:lpstr>Software design diagram</vt:lpstr>
      <vt:lpstr>case diagram</vt:lpstr>
      <vt:lpstr>Website demo</vt:lpstr>
      <vt:lpstr>Challenges of coding</vt:lpstr>
      <vt:lpstr>PowerPoint Presentation</vt:lpstr>
      <vt:lpstr>Database corruption</vt:lpstr>
      <vt:lpstr>Why no more attempts?</vt:lpstr>
      <vt:lpstr>Sources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NASA’s ESI DATABASE Analysis</dc:title>
  <dc:creator>Christopher Figueroa</dc:creator>
  <cp:lastModifiedBy>Christopher Figueroa</cp:lastModifiedBy>
  <cp:revision>90</cp:revision>
  <dcterms:created xsi:type="dcterms:W3CDTF">2022-12-05T03:30:51Z</dcterms:created>
  <dcterms:modified xsi:type="dcterms:W3CDTF">2022-12-08T02:32:43Z</dcterms:modified>
</cp:coreProperties>
</file>